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8288000" cy="10287000"/>
  <p:notesSz cx="6858000" cy="9144000"/>
  <p:embeddedFontLst>
    <p:embeddedFont>
      <p:font typeface="Berlin Sans FB Demi" panose="020E0802020502020306" pitchFamily="34" charset="0"/>
      <p:bold r:id="rId9"/>
    </p:embeddedFont>
    <p:embeddedFont>
      <p:font typeface="Open Sans" panose="020B0606030504020204" pitchFamily="34" charset="0"/>
      <p:regular r:id="rId10"/>
    </p:embeddedFont>
    <p:embeddedFont>
      <p:font typeface="Open Sans Bold" panose="020B0806030504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han Mistry" userId="00acffe4a0a29ffd" providerId="LiveId" clId="{B4835076-797D-4B6F-BFBA-3EFB46102CF2}"/>
    <pc:docChg chg="undo custSel modSld">
      <pc:chgData name="Kahan Mistry" userId="00acffe4a0a29ffd" providerId="LiveId" clId="{B4835076-797D-4B6F-BFBA-3EFB46102CF2}" dt="2025-02-22T05:18:20.398" v="81" actId="20577"/>
      <pc:docMkLst>
        <pc:docMk/>
      </pc:docMkLst>
      <pc:sldChg chg="modSp mod">
        <pc:chgData name="Kahan Mistry" userId="00acffe4a0a29ffd" providerId="LiveId" clId="{B4835076-797D-4B6F-BFBA-3EFB46102CF2}" dt="2025-02-22T05:18:20.398" v="81" actId="20577"/>
        <pc:sldMkLst>
          <pc:docMk/>
          <pc:sldMk cId="0" sldId="261"/>
        </pc:sldMkLst>
        <pc:spChg chg="mod">
          <ac:chgData name="Kahan Mistry" userId="00acffe4a0a29ffd" providerId="LiveId" clId="{B4835076-797D-4B6F-BFBA-3EFB46102CF2}" dt="2025-02-22T05:18:20.398" v="81" actId="20577"/>
          <ac:spMkLst>
            <pc:docMk/>
            <pc:sldMk cId="0" sldId="261"/>
            <ac:spMk id="4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jpe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6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6" y="-10933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11737788" y="4542381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095228">
            <a:off x="8486822" y="3987568"/>
            <a:ext cx="16230600" cy="3550444"/>
          </a:xfrm>
          <a:custGeom>
            <a:avLst/>
            <a:gdLst/>
            <a:ahLst/>
            <a:cxnLst/>
            <a:rect l="l" t="t" r="r" b="b"/>
            <a:pathLst>
              <a:path w="16230600" h="3550444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386827" y="7682274"/>
            <a:ext cx="9872473" cy="1949813"/>
          </a:xfrm>
          <a:custGeom>
            <a:avLst/>
            <a:gdLst/>
            <a:ahLst/>
            <a:cxnLst/>
            <a:rect l="l" t="t" r="r" b="b"/>
            <a:pathLst>
              <a:path w="9872473" h="1949813">
                <a:moveTo>
                  <a:pt x="0" y="0"/>
                </a:moveTo>
                <a:lnTo>
                  <a:pt x="9872473" y="0"/>
                </a:lnTo>
                <a:lnTo>
                  <a:pt x="9872473" y="1949813"/>
                </a:lnTo>
                <a:lnTo>
                  <a:pt x="0" y="194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8215306" y="2177468"/>
            <a:ext cx="9229531" cy="6646339"/>
            <a:chOff x="0" y="0"/>
            <a:chExt cx="3136392" cy="2258568"/>
          </a:xfrm>
        </p:grpSpPr>
        <p:sp>
          <p:nvSpPr>
            <p:cNvPr id="13" name="Freeform 13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6"/>
              <a:stretch>
                <a:fillRect t="-12388" r="-16669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7"/>
              <a:stretch>
                <a:fillRect l="-8" r="-8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834321">
            <a:off x="15358963" y="7018277"/>
            <a:ext cx="2732335" cy="4025540"/>
          </a:xfrm>
          <a:custGeom>
            <a:avLst/>
            <a:gdLst/>
            <a:ahLst/>
            <a:cxnLst/>
            <a:rect l="l" t="t" r="r" b="b"/>
            <a:pathLst>
              <a:path w="2732335" h="4025540">
                <a:moveTo>
                  <a:pt x="0" y="0"/>
                </a:moveTo>
                <a:lnTo>
                  <a:pt x="2732335" y="0"/>
                </a:lnTo>
                <a:lnTo>
                  <a:pt x="2732335" y="4025539"/>
                </a:lnTo>
                <a:lnTo>
                  <a:pt x="0" y="4025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364307" y="7802692"/>
            <a:ext cx="3576535" cy="2704755"/>
          </a:xfrm>
          <a:custGeom>
            <a:avLst/>
            <a:gdLst/>
            <a:ahLst/>
            <a:cxnLst/>
            <a:rect l="l" t="t" r="r" b="b"/>
            <a:pathLst>
              <a:path w="3576535" h="2704755">
                <a:moveTo>
                  <a:pt x="0" y="0"/>
                </a:moveTo>
                <a:lnTo>
                  <a:pt x="3576535" y="0"/>
                </a:lnTo>
                <a:lnTo>
                  <a:pt x="3576535" y="2704754"/>
                </a:lnTo>
                <a:lnTo>
                  <a:pt x="0" y="2704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639752">
            <a:off x="6660280" y="7387619"/>
            <a:ext cx="3620422" cy="3286855"/>
          </a:xfrm>
          <a:custGeom>
            <a:avLst/>
            <a:gdLst/>
            <a:ahLst/>
            <a:cxnLst/>
            <a:rect l="l" t="t" r="r" b="b"/>
            <a:pathLst>
              <a:path w="3620422" h="3286855">
                <a:moveTo>
                  <a:pt x="0" y="0"/>
                </a:moveTo>
                <a:lnTo>
                  <a:pt x="3620422" y="0"/>
                </a:lnTo>
                <a:lnTo>
                  <a:pt x="3620422" y="3286855"/>
                </a:lnTo>
                <a:lnTo>
                  <a:pt x="0" y="32868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1057346">
            <a:off x="16147655" y="2905827"/>
            <a:ext cx="1849442" cy="1652939"/>
          </a:xfrm>
          <a:custGeom>
            <a:avLst/>
            <a:gdLst/>
            <a:ahLst/>
            <a:cxnLst/>
            <a:rect l="l" t="t" r="r" b="b"/>
            <a:pathLst>
              <a:path w="1849442" h="1652939">
                <a:moveTo>
                  <a:pt x="0" y="0"/>
                </a:moveTo>
                <a:lnTo>
                  <a:pt x="1849442" y="0"/>
                </a:lnTo>
                <a:lnTo>
                  <a:pt x="1849442" y="1652938"/>
                </a:lnTo>
                <a:lnTo>
                  <a:pt x="0" y="1652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57126" y="-571540"/>
            <a:ext cx="17645186" cy="2239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593"/>
              </a:lnSpc>
              <a:spcBef>
                <a:spcPct val="0"/>
              </a:spcBef>
            </a:pPr>
            <a:r>
              <a:rPr lang="en-US" sz="9200" dirty="0" err="1">
                <a:latin typeface="Berlin Sans FB Demi" pitchFamily="34" charset="0"/>
                <a:ea typeface="The Seasons"/>
                <a:cs typeface="The Seasons"/>
                <a:sym typeface="The Seasons"/>
              </a:rPr>
              <a:t>Roamantics</a:t>
            </a:r>
            <a:r>
              <a:rPr lang="en-US" sz="9200" dirty="0">
                <a:latin typeface="Berlin Sans FB Demi" pitchFamily="34" charset="0"/>
                <a:ea typeface="The Seasons"/>
                <a:cs typeface="The Seasons"/>
                <a:sym typeface="The Seasons"/>
              </a:rPr>
              <a:t>: Your Travel Planner</a:t>
            </a:r>
            <a:r>
              <a:rPr lang="en-US" sz="9200" b="1" u="sng" dirty="0">
                <a:solidFill>
                  <a:srgbClr val="393434"/>
                </a:solidFill>
                <a:latin typeface="Berlin Sans FB Demi" pitchFamily="34" charset="0"/>
                <a:ea typeface="The Seasons"/>
                <a:cs typeface="The Seasons"/>
                <a:sym typeface="The Seasons"/>
              </a:rPr>
              <a:t> 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 flipV="1">
            <a:off x="285688" y="1538387"/>
            <a:ext cx="17159149" cy="332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7126" y="1785914"/>
            <a:ext cx="4238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Prepared By :-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57192" y="2857484"/>
            <a:ext cx="63440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Shah Meet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Arpitkumar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Mistry Kahan Hiren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Shah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Rochan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Vimalbhai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Bhatt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Vatsal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Rakesh</a:t>
            </a:r>
          </a:p>
          <a:p>
            <a:pPr marL="742950" indent="-742950">
              <a:buFont typeface="+mj-lt"/>
              <a:buAutoNum type="arabicPeriod"/>
            </a:pP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Shah Viraj Manoj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28692" y="-357226"/>
            <a:ext cx="6674385" cy="10644226"/>
          </a:xfrm>
          <a:custGeom>
            <a:avLst/>
            <a:gdLst/>
            <a:ahLst/>
            <a:cxnLst/>
            <a:rect l="l" t="t" r="r" b="b"/>
            <a:pathLst>
              <a:path w="7624243" h="12371996">
                <a:moveTo>
                  <a:pt x="0" y="0"/>
                </a:moveTo>
                <a:lnTo>
                  <a:pt x="7624242" y="0"/>
                </a:lnTo>
                <a:lnTo>
                  <a:pt x="7624242" y="12371997"/>
                </a:lnTo>
                <a:lnTo>
                  <a:pt x="0" y="12371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05903" y="5138527"/>
            <a:ext cx="5767462" cy="1139074"/>
          </a:xfrm>
          <a:custGeom>
            <a:avLst/>
            <a:gdLst/>
            <a:ahLst/>
            <a:cxnLst/>
            <a:rect l="l" t="t" r="r" b="b"/>
            <a:pathLst>
              <a:path w="5767462" h="1139074">
                <a:moveTo>
                  <a:pt x="0" y="0"/>
                </a:moveTo>
                <a:lnTo>
                  <a:pt x="5767462" y="0"/>
                </a:lnTo>
                <a:lnTo>
                  <a:pt x="5767462" y="1139074"/>
                </a:lnTo>
                <a:lnTo>
                  <a:pt x="0" y="1139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-405903" y="1636555"/>
            <a:ext cx="5767462" cy="4153245"/>
            <a:chOff x="0" y="0"/>
            <a:chExt cx="3136392" cy="2258568"/>
          </a:xfrm>
        </p:grpSpPr>
        <p:sp>
          <p:nvSpPr>
            <p:cNvPr id="12" name="Freeform 12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5" cstate="print"/>
              <a:stretch>
                <a:fillRect l="-1807" r="-180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909978" y="8438788"/>
            <a:ext cx="7839999" cy="1548400"/>
          </a:xfrm>
          <a:custGeom>
            <a:avLst/>
            <a:gdLst/>
            <a:ahLst/>
            <a:cxnLst/>
            <a:rect l="l" t="t" r="r" b="b"/>
            <a:pathLst>
              <a:path w="7839999" h="1548400">
                <a:moveTo>
                  <a:pt x="0" y="0"/>
                </a:moveTo>
                <a:lnTo>
                  <a:pt x="7839999" y="0"/>
                </a:lnTo>
                <a:lnTo>
                  <a:pt x="7839999" y="1548399"/>
                </a:lnTo>
                <a:lnTo>
                  <a:pt x="0" y="1548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909979" y="3678382"/>
            <a:ext cx="5305195" cy="5645713"/>
            <a:chOff x="0" y="0"/>
            <a:chExt cx="3136392" cy="2258568"/>
          </a:xfrm>
        </p:grpSpPr>
        <p:sp>
          <p:nvSpPr>
            <p:cNvPr id="16" name="Freeform 16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7" cstate="print"/>
              <a:stretch>
                <a:fillRect r="-3809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6"/>
              <a:stretch>
                <a:fillRect l="-8" r="-8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8072430" y="1071534"/>
            <a:ext cx="618172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70"/>
              </a:lnSpc>
            </a:pPr>
            <a:r>
              <a:rPr lang="en-US" sz="8000" b="1" dirty="0">
                <a:solidFill>
                  <a:srgbClr val="393434"/>
                </a:solidFill>
                <a:latin typeface="The Seasons"/>
                <a:ea typeface="The Seasons"/>
                <a:cs typeface="The Seasons"/>
                <a:sym typeface="The Seasons"/>
              </a:rPr>
              <a:t>Introduction</a:t>
            </a:r>
          </a:p>
        </p:txBody>
      </p:sp>
      <p:sp>
        <p:nvSpPr>
          <p:cNvPr id="27" name="Freeform 27"/>
          <p:cNvSpPr/>
          <p:nvPr/>
        </p:nvSpPr>
        <p:spPr>
          <a:xfrm rot="-254147">
            <a:off x="3778087" y="1106827"/>
            <a:ext cx="2151923" cy="984505"/>
          </a:xfrm>
          <a:custGeom>
            <a:avLst/>
            <a:gdLst/>
            <a:ahLst/>
            <a:cxnLst/>
            <a:rect l="l" t="t" r="r" b="b"/>
            <a:pathLst>
              <a:path w="2151923" h="984505">
                <a:moveTo>
                  <a:pt x="0" y="0"/>
                </a:moveTo>
                <a:lnTo>
                  <a:pt x="2151923" y="0"/>
                </a:lnTo>
                <a:lnTo>
                  <a:pt x="2151923" y="984505"/>
                </a:lnTo>
                <a:lnTo>
                  <a:pt x="0" y="984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834321">
            <a:off x="110431" y="7254391"/>
            <a:ext cx="2732335" cy="3420801"/>
          </a:xfrm>
          <a:custGeom>
            <a:avLst/>
            <a:gdLst/>
            <a:ahLst/>
            <a:cxnLst/>
            <a:rect l="l" t="t" r="r" b="b"/>
            <a:pathLst>
              <a:path w="2732335" h="4025540">
                <a:moveTo>
                  <a:pt x="0" y="0"/>
                </a:moveTo>
                <a:lnTo>
                  <a:pt x="2732335" y="0"/>
                </a:lnTo>
                <a:lnTo>
                  <a:pt x="2732335" y="4025540"/>
                </a:lnTo>
                <a:lnTo>
                  <a:pt x="0" y="40255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639752">
            <a:off x="5146784" y="7566267"/>
            <a:ext cx="2100387" cy="2548422"/>
          </a:xfrm>
          <a:custGeom>
            <a:avLst/>
            <a:gdLst/>
            <a:ahLst/>
            <a:cxnLst/>
            <a:rect l="l" t="t" r="r" b="b"/>
            <a:pathLst>
              <a:path w="2807049" h="2548422">
                <a:moveTo>
                  <a:pt x="0" y="0"/>
                </a:moveTo>
                <a:lnTo>
                  <a:pt x="2807050" y="0"/>
                </a:lnTo>
                <a:lnTo>
                  <a:pt x="2807050" y="2548422"/>
                </a:lnTo>
                <a:lnTo>
                  <a:pt x="0" y="2548422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print"/>
            <a:stretch>
              <a:fillRect/>
            </a:stretch>
          </a:blipFill>
        </p:spPr>
      </p:sp>
      <p:sp>
        <p:nvSpPr>
          <p:cNvPr id="30" name="TextBox 29"/>
          <p:cNvSpPr txBox="1"/>
          <p:nvPr/>
        </p:nvSpPr>
        <p:spPr>
          <a:xfrm>
            <a:off x="7143736" y="2500294"/>
            <a:ext cx="1021557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3600" b="1" dirty="0" err="1"/>
              <a:t>Roamantics</a:t>
            </a:r>
            <a:r>
              <a:rPr lang="en-US" sz="3600" dirty="0"/>
              <a:t> is a </a:t>
            </a:r>
            <a:r>
              <a:rPr lang="en-US" sz="3600" b="1" dirty="0"/>
              <a:t>travel planning website       </a:t>
            </a:r>
            <a:r>
              <a:rPr lang="en-US" sz="3600" dirty="0"/>
              <a:t>           	designed to simplify the way users search for 	hotels, destinations, and  flights with exciting 	offers.</a:t>
            </a:r>
          </a:p>
          <a:p>
            <a:pPr lvl="1">
              <a:buFont typeface="Wingdings" pitchFamily="2" charset="2"/>
              <a:buChar char="Ø"/>
            </a:pPr>
            <a:endParaRPr lang="en-US" sz="3600" dirty="0"/>
          </a:p>
          <a:p>
            <a:pPr lvl="1">
              <a:buFont typeface="Wingdings" pitchFamily="2" charset="2"/>
              <a:buChar char="Ø"/>
            </a:pPr>
            <a:r>
              <a:rPr lang="en-US" sz="3600" dirty="0"/>
              <a:t>It provides a seamless experience for travelers by 	offering curated travel content, trending 	destinations, and hotel recommendations.</a:t>
            </a:r>
          </a:p>
          <a:p>
            <a:pPr lvl="1">
              <a:buFont typeface="Wingdings" pitchFamily="2" charset="2"/>
              <a:buChar char="Ø"/>
            </a:pPr>
            <a:endParaRPr lang="en-US" sz="3600" dirty="0"/>
          </a:p>
          <a:p>
            <a:pPr lvl="1">
              <a:buFont typeface="Wingdings" pitchFamily="2" charset="2"/>
              <a:buChar char="Ø"/>
            </a:pPr>
            <a:r>
              <a:rPr lang="en-US" sz="3600" dirty="0"/>
              <a:t>Built with </a:t>
            </a:r>
            <a:r>
              <a:rPr lang="en-US" sz="3600" b="1" dirty="0"/>
              <a:t>HTML, CSS, Bootstrap and JavaScript</a:t>
            </a:r>
            <a:r>
              <a:rPr lang="en-US" sz="3600" dirty="0"/>
              <a:t> 	for an engaging, responsive and functioning 	design.</a:t>
            </a:r>
          </a:p>
          <a:p>
            <a:pPr lvl="1">
              <a:buFont typeface="Wingdings" pitchFamily="2" charset="2"/>
              <a:buChar char="Ø"/>
            </a:pPr>
            <a:endParaRPr lang="en-US" sz="3600" dirty="0"/>
          </a:p>
          <a:p>
            <a:pPr lvl="1">
              <a:buFont typeface="Wingdings" pitchFamily="2" charset="2"/>
              <a:buChar char="Ø"/>
            </a:pP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6" y="4107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34991">
            <a:off x="5845870" y="7724887"/>
            <a:ext cx="4347579" cy="858647"/>
          </a:xfrm>
          <a:custGeom>
            <a:avLst/>
            <a:gdLst/>
            <a:ahLst/>
            <a:cxnLst/>
            <a:rect l="l" t="t" r="r" b="b"/>
            <a:pathLst>
              <a:path w="4347579" h="858647">
                <a:moveTo>
                  <a:pt x="0" y="0"/>
                </a:moveTo>
                <a:lnTo>
                  <a:pt x="4347579" y="0"/>
                </a:lnTo>
                <a:lnTo>
                  <a:pt x="4347579" y="858646"/>
                </a:lnTo>
                <a:lnTo>
                  <a:pt x="0" y="85864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50000"/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4991">
            <a:off x="10377412" y="7724887"/>
            <a:ext cx="4347579" cy="858647"/>
          </a:xfrm>
          <a:custGeom>
            <a:avLst/>
            <a:gdLst/>
            <a:ahLst/>
            <a:cxnLst/>
            <a:rect l="l" t="t" r="r" b="b"/>
            <a:pathLst>
              <a:path w="4347579" h="858647">
                <a:moveTo>
                  <a:pt x="0" y="0"/>
                </a:moveTo>
                <a:lnTo>
                  <a:pt x="4347579" y="0"/>
                </a:lnTo>
                <a:lnTo>
                  <a:pt x="4347579" y="858646"/>
                </a:lnTo>
                <a:lnTo>
                  <a:pt x="0" y="85864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50000"/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34991">
            <a:off x="14908955" y="7724887"/>
            <a:ext cx="4347579" cy="858647"/>
          </a:xfrm>
          <a:custGeom>
            <a:avLst/>
            <a:gdLst/>
            <a:ahLst/>
            <a:cxnLst/>
            <a:rect l="l" t="t" r="r" b="b"/>
            <a:pathLst>
              <a:path w="4347579" h="858647">
                <a:moveTo>
                  <a:pt x="0" y="0"/>
                </a:moveTo>
                <a:lnTo>
                  <a:pt x="4347579" y="0"/>
                </a:lnTo>
                <a:lnTo>
                  <a:pt x="4347579" y="858646"/>
                </a:lnTo>
                <a:lnTo>
                  <a:pt x="0" y="85864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50000"/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785754" y="2479204"/>
            <a:ext cx="1281066" cy="126677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142944" y="2979270"/>
            <a:ext cx="552131" cy="417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6697" y="5634509"/>
            <a:ext cx="552131" cy="3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endParaRPr lang="en-US" sz="2212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500741" y="516763"/>
            <a:ext cx="9286517" cy="1086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7670"/>
              </a:lnSpc>
            </a:pPr>
            <a:r>
              <a:rPr lang="en-US" sz="8000" b="1" dirty="0">
                <a:solidFill>
                  <a:srgbClr val="393434"/>
                </a:solidFill>
                <a:latin typeface="The Seasons"/>
                <a:ea typeface="The Seasons"/>
                <a:cs typeface="The Seasons"/>
                <a:sym typeface="The Seasons"/>
              </a:rPr>
              <a:t>Technologies Used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71704" y="2550642"/>
            <a:ext cx="1428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HTML (</a:t>
            </a:r>
            <a:r>
              <a:rPr lang="en-US" sz="3600" b="1" dirty="0" err="1"/>
              <a:t>HyperText</a:t>
            </a:r>
            <a:r>
              <a:rPr lang="en-US" sz="3600" b="1" dirty="0"/>
              <a:t> Markup Language):</a:t>
            </a:r>
            <a:r>
              <a:rPr lang="en-US" sz="3600" dirty="0"/>
              <a:t> Used for structuring the web pages and content.</a:t>
            </a:r>
          </a:p>
        </p:txBody>
      </p:sp>
      <p:grpSp>
        <p:nvGrpSpPr>
          <p:cNvPr id="52" name="Group 28"/>
          <p:cNvGrpSpPr/>
          <p:nvPr/>
        </p:nvGrpSpPr>
        <p:grpSpPr>
          <a:xfrm>
            <a:off x="785754" y="4279404"/>
            <a:ext cx="1281066" cy="1266778"/>
            <a:chOff x="0" y="0"/>
            <a:chExt cx="812800" cy="812800"/>
          </a:xfrm>
        </p:grpSpPr>
        <p:sp>
          <p:nvSpPr>
            <p:cNvPr id="53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54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071506" y="4565156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</a:rPr>
              <a:t>02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00266" y="4495428"/>
            <a:ext cx="15489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CSS (Cascading Style Sheets):</a:t>
            </a:r>
            <a:r>
              <a:rPr lang="en-US" sz="3600" dirty="0"/>
              <a:t> Applied for styling, layout design, and visual appeal.</a:t>
            </a:r>
          </a:p>
        </p:txBody>
      </p:sp>
      <p:grpSp>
        <p:nvGrpSpPr>
          <p:cNvPr id="63" name="Group 28"/>
          <p:cNvGrpSpPr/>
          <p:nvPr/>
        </p:nvGrpSpPr>
        <p:grpSpPr>
          <a:xfrm>
            <a:off x="806150" y="6007596"/>
            <a:ext cx="1281066" cy="1266778"/>
            <a:chOff x="0" y="0"/>
            <a:chExt cx="812800" cy="812800"/>
          </a:xfrm>
        </p:grpSpPr>
        <p:sp>
          <p:nvSpPr>
            <p:cNvPr id="64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65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091902" y="6334424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</a:rPr>
              <a:t>03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22762" y="6031403"/>
            <a:ext cx="16082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	Bootstrap:</a:t>
            </a:r>
            <a:r>
              <a:rPr lang="en-US" sz="3600" dirty="0"/>
              <a:t> A responsive framework that provides pre-built components, making</a:t>
            </a:r>
          </a:p>
          <a:p>
            <a:r>
              <a:rPr lang="en-US" sz="3600" dirty="0"/>
              <a:t> 	the design mobile-friendly and modern.</a:t>
            </a:r>
          </a:p>
        </p:txBody>
      </p:sp>
      <p:grpSp>
        <p:nvGrpSpPr>
          <p:cNvPr id="21" name="Group 28">
            <a:extLst>
              <a:ext uri="{FF2B5EF4-FFF2-40B4-BE49-F238E27FC236}">
                <a16:creationId xmlns:a16="http://schemas.microsoft.com/office/drawing/2014/main" id="{9EF8FE9C-12C5-45E6-D889-993635ED12E4}"/>
              </a:ext>
            </a:extLst>
          </p:cNvPr>
          <p:cNvGrpSpPr/>
          <p:nvPr/>
        </p:nvGrpSpPr>
        <p:grpSpPr>
          <a:xfrm>
            <a:off x="791072" y="7752710"/>
            <a:ext cx="1281066" cy="1266778"/>
            <a:chOff x="0" y="0"/>
            <a:chExt cx="812800" cy="812800"/>
          </a:xfrm>
        </p:grpSpPr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45DAF1ED-771E-4331-9229-AD3E0FB0A6B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AAF46BE3-45FF-3A9A-A413-9C005610A7E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11AD37-749E-CEB5-7AD8-25B6EA5967DD}"/>
              </a:ext>
            </a:extLst>
          </p:cNvPr>
          <p:cNvSpPr txBox="1"/>
          <p:nvPr/>
        </p:nvSpPr>
        <p:spPr>
          <a:xfrm>
            <a:off x="1076824" y="8079538"/>
            <a:ext cx="713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en Sans Bold" charset="0"/>
                <a:ea typeface="Open Sans Bold" charset="0"/>
                <a:cs typeface="Open Sans Bold" charset="0"/>
              </a:rPr>
              <a:t>04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80AB88-9082-96FD-6C0A-84574A9848DD}"/>
              </a:ext>
            </a:extLst>
          </p:cNvPr>
          <p:cNvSpPr txBox="1"/>
          <p:nvPr/>
        </p:nvSpPr>
        <p:spPr>
          <a:xfrm>
            <a:off x="1662031" y="8023820"/>
            <a:ext cx="1121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	JavaScript:</a:t>
            </a:r>
            <a:r>
              <a:rPr lang="en-US" sz="3600" dirty="0"/>
              <a:t> Applied for better function of the website.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29340">
            <a:off x="2443959" y="6371308"/>
            <a:ext cx="3146238" cy="3559274"/>
            <a:chOff x="0" y="0"/>
            <a:chExt cx="3901440" cy="3099816"/>
          </a:xfrm>
        </p:grpSpPr>
        <p:sp>
          <p:nvSpPr>
            <p:cNvPr id="13" name="Freeform 13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3" cstate="print"/>
              <a:stretch>
                <a:fillRect t="-526" b="-52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4"/>
              <a:stretch>
                <a:fillRect t="-29" b="-29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rot="29340">
            <a:off x="-852100" y="7027876"/>
            <a:ext cx="6329663" cy="1250108"/>
          </a:xfrm>
          <a:custGeom>
            <a:avLst/>
            <a:gdLst/>
            <a:ahLst/>
            <a:cxnLst/>
            <a:rect l="l" t="t" r="r" b="b"/>
            <a:pathLst>
              <a:path w="6329663" h="1250108">
                <a:moveTo>
                  <a:pt x="0" y="0"/>
                </a:moveTo>
                <a:lnTo>
                  <a:pt x="6329663" y="0"/>
                </a:lnTo>
                <a:lnTo>
                  <a:pt x="6329663" y="1250108"/>
                </a:lnTo>
                <a:lnTo>
                  <a:pt x="0" y="1250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29340">
            <a:off x="20555" y="3163335"/>
            <a:ext cx="4731136" cy="4837244"/>
            <a:chOff x="660" y="183117"/>
            <a:chExt cx="3901440" cy="3099816"/>
          </a:xfrm>
        </p:grpSpPr>
        <p:sp>
          <p:nvSpPr>
            <p:cNvPr id="17" name="Freeform 17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6" cstate="print"/>
              <a:stretch>
                <a:fillRect t="-589" b="-58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660" y="183117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4"/>
              <a:stretch>
                <a:fillRect t="-29" b="-29"/>
              </a:stretch>
            </a:blip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 rot="29340">
            <a:off x="2228474" y="1870017"/>
            <a:ext cx="2981991" cy="3284199"/>
            <a:chOff x="0" y="0"/>
            <a:chExt cx="3901440" cy="3099816"/>
          </a:xfrm>
        </p:grpSpPr>
        <p:sp>
          <p:nvSpPr>
            <p:cNvPr id="21" name="Freeform 21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7" cstate="print"/>
              <a:stretch>
                <a:fillRect t="-526" b="-526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4"/>
              <a:stretch>
                <a:fillRect t="-29" b="-29"/>
              </a:stretch>
            </a:blipFill>
          </p:spPr>
        </p:sp>
      </p:grpSp>
      <p:sp>
        <p:nvSpPr>
          <p:cNvPr id="38" name="Rectangle 37"/>
          <p:cNvSpPr/>
          <p:nvPr/>
        </p:nvSpPr>
        <p:spPr>
          <a:xfrm>
            <a:off x="5492199" y="447580"/>
            <a:ext cx="7303602" cy="1086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7670"/>
              </a:lnSpc>
            </a:pPr>
            <a:r>
              <a:rPr lang="en-US" sz="8000" b="1" dirty="0">
                <a:solidFill>
                  <a:srgbClr val="393434"/>
                </a:solidFill>
                <a:latin typeface="The Seasons"/>
                <a:ea typeface="The Seasons"/>
                <a:cs typeface="The Seasons"/>
                <a:sym typeface="The Seasons"/>
              </a:rPr>
              <a:t>Functionalities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82783" y="1928790"/>
            <a:ext cx="1264296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v"/>
            </a:pPr>
            <a:r>
              <a:rPr lang="en-US" sz="3600" dirty="0"/>
              <a:t> </a:t>
            </a:r>
            <a:r>
              <a:rPr lang="en-US" sz="3600" b="1" dirty="0"/>
              <a:t>Navigation Bar:</a:t>
            </a:r>
            <a:r>
              <a:rPr lang="en-US" sz="3600" dirty="0"/>
              <a:t> Allows users to easily switch between 	different pages.</a:t>
            </a:r>
          </a:p>
          <a:p>
            <a:pPr lvl="1">
              <a:buFont typeface="Wingdings" pitchFamily="2" charset="2"/>
              <a:buChar char="v"/>
            </a:pPr>
            <a:r>
              <a:rPr lang="en-US" sz="3600" b="1" dirty="0"/>
              <a:t>Search Functionality:</a:t>
            </a:r>
            <a:r>
              <a:rPr lang="en-US" sz="3600" dirty="0"/>
              <a:t> Users can search for offers or 	packages from the homepage.</a:t>
            </a:r>
          </a:p>
          <a:p>
            <a:pPr lvl="1">
              <a:buFont typeface="Wingdings" pitchFamily="2" charset="2"/>
              <a:buChar char="v"/>
            </a:pPr>
            <a:r>
              <a:rPr lang="en-US" sz="3600" b="1" dirty="0"/>
              <a:t>Cards &amp; Grid Layout:</a:t>
            </a:r>
            <a:r>
              <a:rPr lang="en-US" sz="3600" dirty="0"/>
              <a:t> Used for displaying hotel listings, 	destinations, offers and blogs in an organized manner.</a:t>
            </a:r>
          </a:p>
          <a:p>
            <a:pPr lvl="1">
              <a:buFont typeface="Wingdings" pitchFamily="2" charset="2"/>
              <a:buChar char="v"/>
            </a:pPr>
            <a:r>
              <a:rPr lang="en-US" sz="3600" b="1" dirty="0"/>
              <a:t>Responsive Design:</a:t>
            </a:r>
            <a:r>
              <a:rPr lang="en-US" sz="3600" dirty="0"/>
              <a:t> Ensures the website adapts to 	different screen sizes, making it accessible on mobile, tablets, 	and desktops.</a:t>
            </a:r>
          </a:p>
          <a:p>
            <a:pPr lvl="1">
              <a:buFont typeface="Wingdings" pitchFamily="2" charset="2"/>
              <a:buChar char="v"/>
            </a:pPr>
            <a:r>
              <a:rPr lang="en-US" sz="3600" b="1" dirty="0"/>
              <a:t>Image Sliders &amp; Carousels:</a:t>
            </a:r>
            <a:r>
              <a:rPr lang="en-US" sz="3600" dirty="0"/>
              <a:t> To showcase trending destinations 	and featured content dynamically.</a:t>
            </a:r>
          </a:p>
          <a:p>
            <a:pPr lvl="1">
              <a:buFont typeface="Wingdings" pitchFamily="2" charset="2"/>
              <a:buChar char="v"/>
            </a:pPr>
            <a:r>
              <a:rPr lang="en-US" sz="3600" b="1" dirty="0"/>
              <a:t>Forms &amp; Buttons:</a:t>
            </a:r>
            <a:r>
              <a:rPr lang="en-US" sz="3600" dirty="0"/>
              <a:t> Interactive elements for user engagement, 	such as search bars and call-to-action buttons.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7286630" y="-1071624"/>
            <a:ext cx="3357550" cy="19359698"/>
          </a:xfrm>
          <a:custGeom>
            <a:avLst/>
            <a:gdLst/>
            <a:ahLst/>
            <a:cxnLst/>
            <a:rect l="l" t="t" r="r" b="b"/>
            <a:pathLst>
              <a:path w="13962256" h="20308736">
                <a:moveTo>
                  <a:pt x="0" y="0"/>
                </a:moveTo>
                <a:lnTo>
                  <a:pt x="13962256" y="0"/>
                </a:lnTo>
                <a:lnTo>
                  <a:pt x="13962256" y="20308736"/>
                </a:lnTo>
                <a:lnTo>
                  <a:pt x="0" y="2030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6" name="Freeform 40"/>
          <p:cNvSpPr/>
          <p:nvPr/>
        </p:nvSpPr>
        <p:spPr>
          <a:xfrm>
            <a:off x="0" y="7786706"/>
            <a:ext cx="2757684" cy="2085499"/>
          </a:xfrm>
          <a:custGeom>
            <a:avLst/>
            <a:gdLst/>
            <a:ahLst/>
            <a:cxnLst/>
            <a:rect l="l" t="t" r="r" b="b"/>
            <a:pathLst>
              <a:path w="2757684" h="2085499">
                <a:moveTo>
                  <a:pt x="0" y="0"/>
                </a:moveTo>
                <a:lnTo>
                  <a:pt x="2757684" y="0"/>
                </a:lnTo>
                <a:lnTo>
                  <a:pt x="2757684" y="2085499"/>
                </a:lnTo>
                <a:lnTo>
                  <a:pt x="0" y="208549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37" name="Freeform 41"/>
          <p:cNvSpPr/>
          <p:nvPr/>
        </p:nvSpPr>
        <p:spPr>
          <a:xfrm rot="-639752">
            <a:off x="15505681" y="7718953"/>
            <a:ext cx="2587349" cy="2348964"/>
          </a:xfrm>
          <a:custGeom>
            <a:avLst/>
            <a:gdLst/>
            <a:ahLst/>
            <a:cxnLst/>
            <a:rect l="l" t="t" r="r" b="b"/>
            <a:pathLst>
              <a:path w="2587349" h="2348964">
                <a:moveTo>
                  <a:pt x="0" y="0"/>
                </a:moveTo>
                <a:lnTo>
                  <a:pt x="2587349" y="0"/>
                </a:lnTo>
                <a:lnTo>
                  <a:pt x="2587349" y="2348964"/>
                </a:lnTo>
                <a:lnTo>
                  <a:pt x="0" y="234896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38" name="Freeform 33"/>
          <p:cNvSpPr/>
          <p:nvPr/>
        </p:nvSpPr>
        <p:spPr>
          <a:xfrm rot="834321">
            <a:off x="8490821" y="7211506"/>
            <a:ext cx="2136713" cy="3148012"/>
          </a:xfrm>
          <a:custGeom>
            <a:avLst/>
            <a:gdLst/>
            <a:ahLst/>
            <a:cxnLst/>
            <a:rect l="l" t="t" r="r" b="b"/>
            <a:pathLst>
              <a:path w="2136713" h="3148012">
                <a:moveTo>
                  <a:pt x="0" y="0"/>
                </a:moveTo>
                <a:lnTo>
                  <a:pt x="2136713" y="0"/>
                </a:lnTo>
                <a:lnTo>
                  <a:pt x="2136713" y="3148012"/>
                </a:lnTo>
                <a:lnTo>
                  <a:pt x="0" y="31480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9" name="Rectangle 38"/>
          <p:cNvSpPr/>
          <p:nvPr/>
        </p:nvSpPr>
        <p:spPr>
          <a:xfrm>
            <a:off x="2663280" y="450118"/>
            <a:ext cx="4572032" cy="984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670"/>
              </a:lnSpc>
            </a:pPr>
            <a:r>
              <a:rPr lang="en-US" sz="4800" b="1" dirty="0">
                <a:solidFill>
                  <a:srgbClr val="393434"/>
                </a:solidFill>
                <a:latin typeface="The Seasons"/>
                <a:ea typeface="The Seasons"/>
                <a:cs typeface="The Seasons"/>
                <a:sym typeface="The Seasons"/>
              </a:rPr>
              <a:t>Advantages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57126" y="1643038"/>
            <a:ext cx="8572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SzPct val="102000"/>
              <a:buFont typeface="Wingdings" pitchFamily="2" charset="2"/>
              <a:buChar char="§"/>
            </a:pPr>
            <a:r>
              <a:rPr lang="en-US" sz="3600" dirty="0"/>
              <a:t> Simple and intuitive design for easy 		navigation.</a:t>
            </a:r>
          </a:p>
          <a:p>
            <a:pPr lvl="1">
              <a:buSzPct val="102000"/>
              <a:buFont typeface="Wingdings" pitchFamily="2" charset="2"/>
              <a:buChar char="§"/>
            </a:pPr>
            <a:r>
              <a:rPr lang="en-US" sz="3600" dirty="0"/>
              <a:t> Works seamlessly on </a:t>
            </a:r>
            <a:r>
              <a:rPr lang="en-US" sz="3600" b="1" dirty="0"/>
              <a:t>mobile, tablet, 	and desktop</a:t>
            </a:r>
            <a:r>
              <a:rPr lang="en-US" sz="3600" dirty="0"/>
              <a:t> devices.</a:t>
            </a:r>
          </a:p>
          <a:p>
            <a:pPr lvl="1">
              <a:buSzPct val="102000"/>
              <a:buFont typeface="Wingdings" pitchFamily="2" charset="2"/>
              <a:buChar char="§"/>
            </a:pPr>
            <a:r>
              <a:rPr lang="en-US" sz="3600" dirty="0"/>
              <a:t> Users can explore </a:t>
            </a:r>
            <a:r>
              <a:rPr lang="en-US" sz="3600" b="1" dirty="0"/>
              <a:t>hotels, destinations, 	offers and travel blogs</a:t>
            </a:r>
            <a:r>
              <a:rPr lang="en-US" sz="3600" dirty="0"/>
              <a:t> in one place.</a:t>
            </a:r>
          </a:p>
          <a:p>
            <a:pPr lvl="1">
              <a:buSzPct val="102000"/>
              <a:buFont typeface="Wingdings" pitchFamily="2" charset="2"/>
              <a:buChar char="§"/>
            </a:pPr>
            <a:r>
              <a:rPr lang="en-US" sz="3600" dirty="0"/>
              <a:t> Since it's built using </a:t>
            </a:r>
            <a:r>
              <a:rPr lang="en-US" sz="3600" b="1" dirty="0"/>
              <a:t>HTML, CSS, 	Bootstrap and JavaScript</a:t>
            </a:r>
            <a:r>
              <a:rPr lang="en-US" sz="3600" dirty="0"/>
              <a:t>, it loads 	quickly.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1285096" y="444445"/>
            <a:ext cx="4389343" cy="984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7670"/>
              </a:lnSpc>
            </a:pPr>
            <a:r>
              <a:rPr lang="en-US" sz="4800" b="1" dirty="0">
                <a:solidFill>
                  <a:srgbClr val="393434"/>
                </a:solidFill>
                <a:latin typeface="The Seasons"/>
                <a:ea typeface="The Seasons"/>
                <a:cs typeface="The Seasons"/>
                <a:sym typeface="The Seasons"/>
              </a:rPr>
              <a:t>Disadvantages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58316" y="1714476"/>
            <a:ext cx="85724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3600" dirty="0"/>
              <a:t> Information is </a:t>
            </a:r>
            <a:r>
              <a:rPr lang="en-US" sz="3600" b="1" dirty="0"/>
              <a:t>not dynamically updated</a:t>
            </a:r>
            <a:r>
              <a:rPr lang="en-US" sz="3600" dirty="0"/>
              <a:t>, 	meaning hotels and place listings and 	blog 	content need manual updates.</a:t>
            </a:r>
          </a:p>
          <a:p>
            <a:pPr>
              <a:buFont typeface="Wingdings" pitchFamily="2" charset="2"/>
              <a:buChar char="§"/>
            </a:pPr>
            <a:r>
              <a:rPr lang="en-US" sz="3600" dirty="0"/>
              <a:t> Users cannot create accounts or save 	preferences.</a:t>
            </a:r>
          </a:p>
          <a:p>
            <a:pPr>
              <a:buFont typeface="Wingdings" pitchFamily="2" charset="2"/>
              <a:buChar char="§"/>
            </a:pPr>
            <a:r>
              <a:rPr lang="en-US" sz="3600" dirty="0"/>
              <a:t> No personalized recommendations based 	on user preferences.</a:t>
            </a:r>
          </a:p>
          <a:p>
            <a:pPr>
              <a:buFont typeface="Wingdings" pitchFamily="2" charset="2"/>
              <a:buChar char="§"/>
            </a:pPr>
            <a:r>
              <a:rPr lang="en-US" sz="3600" dirty="0"/>
              <a:t> Basically, it is a static website.</a:t>
            </a:r>
          </a:p>
        </p:txBody>
      </p:sp>
      <p:cxnSp>
        <p:nvCxnSpPr>
          <p:cNvPr id="44" name="Straight Connector 43"/>
          <p:cNvCxnSpPr/>
          <p:nvPr/>
        </p:nvCxnSpPr>
        <p:spPr>
          <a:xfrm rot="5400000">
            <a:off x="5893571" y="3536145"/>
            <a:ext cx="6000792" cy="714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691357" y="4837626"/>
            <a:ext cx="6227946" cy="1230019"/>
          </a:xfrm>
          <a:custGeom>
            <a:avLst/>
            <a:gdLst/>
            <a:ahLst/>
            <a:cxnLst/>
            <a:rect l="l" t="t" r="r" b="b"/>
            <a:pathLst>
              <a:path w="6227946" h="1230019">
                <a:moveTo>
                  <a:pt x="0" y="0"/>
                </a:moveTo>
                <a:lnTo>
                  <a:pt x="6227946" y="0"/>
                </a:lnTo>
                <a:lnTo>
                  <a:pt x="6227946" y="1230020"/>
                </a:lnTo>
                <a:lnTo>
                  <a:pt x="0" y="1230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/>
            </a:stretch>
          </a:blipFill>
        </p:spPr>
      </p:sp>
      <p:grpSp>
        <p:nvGrpSpPr>
          <p:cNvPr id="26" name="Group 26"/>
          <p:cNvGrpSpPr>
            <a:grpSpLocks noChangeAspect="1"/>
          </p:cNvGrpSpPr>
          <p:nvPr/>
        </p:nvGrpSpPr>
        <p:grpSpPr>
          <a:xfrm rot="21143513">
            <a:off x="11072826" y="1285848"/>
            <a:ext cx="6227946" cy="4484848"/>
            <a:chOff x="0" y="0"/>
            <a:chExt cx="3136392" cy="2258568"/>
          </a:xfrm>
        </p:grpSpPr>
        <p:sp>
          <p:nvSpPr>
            <p:cNvPr id="27" name="Freeform 27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4" cstate="print"/>
              <a:stretch>
                <a:fillRect b="-8439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5"/>
              <a:stretch>
                <a:fillRect l="-8" r="-8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535868" y="2208759"/>
            <a:ext cx="4936696" cy="97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0"/>
              </a:lnSpc>
            </a:pPr>
            <a:endParaRPr lang="en-US" sz="6500" dirty="0">
              <a:solidFill>
                <a:srgbClr val="393434"/>
              </a:solidFill>
              <a:latin typeface="The Seasons"/>
              <a:ea typeface="The Seasons"/>
              <a:cs typeface="The Seasons"/>
              <a:sym typeface="The Seasons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746716" y="3867934"/>
            <a:ext cx="295748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746716" y="5488918"/>
            <a:ext cx="2957481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535868" y="7090852"/>
            <a:ext cx="5813095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Freeform 20"/>
          <p:cNvSpPr/>
          <p:nvPr/>
        </p:nvSpPr>
        <p:spPr>
          <a:xfrm rot="566129">
            <a:off x="11330982" y="5824950"/>
            <a:ext cx="5999755" cy="3644603"/>
          </a:xfrm>
          <a:custGeom>
            <a:avLst/>
            <a:gdLst/>
            <a:ahLst/>
            <a:cxnLst/>
            <a:rect l="l" t="t" r="r" b="b"/>
            <a:pathLst>
              <a:path w="2993427" h="4317015">
                <a:moveTo>
                  <a:pt x="2993427" y="12700"/>
                </a:moveTo>
                <a:lnTo>
                  <a:pt x="2935892" y="4317015"/>
                </a:lnTo>
                <a:lnTo>
                  <a:pt x="0" y="4275547"/>
                </a:lnTo>
                <a:lnTo>
                  <a:pt x="0" y="0"/>
                </a:lnTo>
                <a:lnTo>
                  <a:pt x="2993427" y="12700"/>
                </a:lnTo>
                <a:close/>
              </a:path>
            </a:pathLst>
          </a:custGeom>
          <a:blipFill>
            <a:blip r:embed="rId6"/>
            <a:stretch>
              <a:fillRect t="-2005" b="-2005"/>
            </a:stretch>
          </a:blipFill>
        </p:spPr>
      </p:sp>
      <p:sp>
        <p:nvSpPr>
          <p:cNvPr id="44" name="Rectangle 43"/>
          <p:cNvSpPr/>
          <p:nvPr/>
        </p:nvSpPr>
        <p:spPr>
          <a:xfrm>
            <a:off x="858951" y="390972"/>
            <a:ext cx="6700873" cy="1086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7670"/>
              </a:lnSpc>
            </a:pPr>
            <a:r>
              <a:rPr lang="en-US" sz="8000" b="1" dirty="0">
                <a:solidFill>
                  <a:srgbClr val="393434"/>
                </a:solidFill>
                <a:latin typeface="The Seasons"/>
                <a:ea typeface="The Seasons"/>
                <a:cs typeface="The Seasons"/>
                <a:sym typeface="The Seasons"/>
              </a:rPr>
              <a:t>Future Scope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7126" y="1615108"/>
            <a:ext cx="10287008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q"/>
            </a:pPr>
            <a:r>
              <a:rPr lang="en-US" sz="3600" dirty="0"/>
              <a:t> Implement </a:t>
            </a:r>
            <a:r>
              <a:rPr lang="en-US" sz="3600" b="1" dirty="0"/>
              <a:t>database (Firebase, or 	MongoDB)</a:t>
            </a:r>
            <a:r>
              <a:rPr lang="en-US" sz="3600" dirty="0"/>
              <a:t> to store user data, hotel details, and 	travel logs.</a:t>
            </a:r>
          </a:p>
          <a:p>
            <a:pPr lvl="1">
              <a:buFont typeface="Wingdings" pitchFamily="2" charset="2"/>
              <a:buChar char="q"/>
            </a:pPr>
            <a:endParaRPr lang="en-US" sz="3600" dirty="0"/>
          </a:p>
          <a:p>
            <a:pPr lvl="1">
              <a:buFont typeface="Wingdings" pitchFamily="2" charset="2"/>
              <a:buChar char="q"/>
            </a:pPr>
            <a:r>
              <a:rPr lang="en-US" sz="3600" dirty="0"/>
              <a:t> Integrate </a:t>
            </a:r>
            <a:r>
              <a:rPr lang="en-US" sz="3600" b="1" dirty="0"/>
              <a:t>travel APIs</a:t>
            </a:r>
            <a:r>
              <a:rPr lang="en-US" sz="3600" dirty="0"/>
              <a:t> (e.g., Google Flights, 	Skyscanner, Booking.com) for live availability and 	pricing.</a:t>
            </a:r>
          </a:p>
          <a:p>
            <a:pPr lvl="1">
              <a:buFont typeface="Wingdings" pitchFamily="2" charset="2"/>
              <a:buChar char="q"/>
            </a:pPr>
            <a:endParaRPr lang="en-US" sz="3600" dirty="0"/>
          </a:p>
          <a:p>
            <a:pPr lvl="1">
              <a:buFont typeface="Wingdings" pitchFamily="2" charset="2"/>
              <a:buChar char="q"/>
            </a:pPr>
            <a:r>
              <a:rPr lang="en-US" sz="3600" dirty="0"/>
              <a:t> Add login/</a:t>
            </a:r>
            <a:r>
              <a:rPr lang="en-US" sz="3600"/>
              <a:t>signup page </a:t>
            </a:r>
            <a:r>
              <a:rPr lang="en-US" sz="3600" dirty="0"/>
              <a:t>to store user login credentials and </a:t>
            </a:r>
            <a:r>
              <a:rPr lang="en-US" sz="3600"/>
              <a:t>user data.</a:t>
            </a:r>
            <a:endParaRPr lang="en-US" sz="3600" dirty="0"/>
          </a:p>
          <a:p>
            <a:pPr lvl="1">
              <a:buFont typeface="Wingdings" pitchFamily="2" charset="2"/>
              <a:buChar char="q"/>
            </a:pPr>
            <a:endParaRPr lang="en-US" sz="3600" dirty="0"/>
          </a:p>
          <a:p>
            <a:pPr lvl="1">
              <a:buFont typeface="Wingdings" pitchFamily="2" charset="2"/>
              <a:buChar char="q"/>
            </a:pPr>
            <a:r>
              <a:rPr lang="en-US" sz="3600" dirty="0"/>
              <a:t> Use AI to analyze user preferences and suggest 	</a:t>
            </a:r>
            <a:r>
              <a:rPr lang="en-US" sz="3600" b="1" dirty="0"/>
              <a:t>personalized destinations </a:t>
            </a:r>
            <a:r>
              <a:rPr lang="en-US" sz="3600" dirty="0"/>
              <a:t>and implement 	</a:t>
            </a:r>
            <a:r>
              <a:rPr lang="en-US" sz="3600" b="1" dirty="0"/>
              <a:t>chatbots</a:t>
            </a:r>
            <a:r>
              <a:rPr lang="en-US" sz="3600" dirty="0"/>
              <a:t> for travel guidance and customer 	support..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9B8F8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6393638" y="-2607524"/>
            <a:ext cx="5286412" cy="15073420"/>
          </a:xfrm>
          <a:custGeom>
            <a:avLst/>
            <a:gdLst/>
            <a:ahLst/>
            <a:cxnLst/>
            <a:rect l="l" t="t" r="r" b="b"/>
            <a:pathLst>
              <a:path w="12141143" h="19701653">
                <a:moveTo>
                  <a:pt x="0" y="0"/>
                </a:moveTo>
                <a:lnTo>
                  <a:pt x="12141144" y="0"/>
                </a:lnTo>
                <a:lnTo>
                  <a:pt x="12141144" y="19701653"/>
                </a:lnTo>
                <a:lnTo>
                  <a:pt x="0" y="197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2" name="Rectangle 41"/>
          <p:cNvSpPr/>
          <p:nvPr/>
        </p:nvSpPr>
        <p:spPr>
          <a:xfrm>
            <a:off x="4786282" y="4567773"/>
            <a:ext cx="9267281" cy="10797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7670"/>
              </a:lnSpc>
            </a:pPr>
            <a:r>
              <a:rPr lang="en-US" sz="13800" b="1" dirty="0">
                <a:solidFill>
                  <a:srgbClr val="393434"/>
                </a:solidFill>
                <a:latin typeface="The Seasons"/>
                <a:ea typeface="The Seasons"/>
                <a:cs typeface="The Seasons"/>
                <a:sym typeface="The Seasons"/>
              </a:rPr>
              <a:t>Thank</a:t>
            </a:r>
            <a:r>
              <a:rPr lang="en-US" sz="9600" b="1" dirty="0">
                <a:solidFill>
                  <a:srgbClr val="393434"/>
                </a:solidFill>
                <a:latin typeface="The Seasons"/>
                <a:ea typeface="The Seasons"/>
                <a:cs typeface="The Seasons"/>
                <a:sym typeface="The Seasons"/>
              </a:rPr>
              <a:t> </a:t>
            </a:r>
            <a:r>
              <a:rPr lang="en-US" sz="13800" b="1" dirty="0">
                <a:solidFill>
                  <a:srgbClr val="393434"/>
                </a:solidFill>
                <a:latin typeface="The Seasons"/>
                <a:ea typeface="The Seasons"/>
                <a:cs typeface="The Seasons"/>
                <a:sym typeface="The Seasons"/>
              </a:rPr>
              <a:t>You!</a:t>
            </a:r>
            <a:endParaRPr lang="en-US" sz="9600" b="1" dirty="0">
              <a:solidFill>
                <a:srgbClr val="393434"/>
              </a:solidFill>
              <a:latin typeface="The Seasons"/>
              <a:ea typeface="The Seasons"/>
              <a:cs typeface="The Seasons"/>
              <a:sym typeface="The Seaso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479</Words>
  <Application>Microsoft Office PowerPoint</Application>
  <PresentationFormat>Custom</PresentationFormat>
  <Paragraphs>53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Open Sans Bold</vt:lpstr>
      <vt:lpstr>The Seasons</vt:lpstr>
      <vt:lpstr>Wingdings</vt:lpstr>
      <vt:lpstr>Berlin Sans FB Demi</vt:lpstr>
      <vt:lpstr>Arial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Templates &amp; Apps</dc:title>
  <dc:creator>admin</dc:creator>
  <cp:lastModifiedBy>Kahan Mistry</cp:lastModifiedBy>
  <cp:revision>10</cp:revision>
  <dcterms:created xsi:type="dcterms:W3CDTF">2006-08-16T00:00:00Z</dcterms:created>
  <dcterms:modified xsi:type="dcterms:W3CDTF">2025-02-22T05:18:25Z</dcterms:modified>
  <dc:identifier>DAGfvJhfLIo</dc:identifier>
</cp:coreProperties>
</file>